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4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IBM Plex Sans"/>
      <p:regular r:id="rId19"/>
      <p:bold r:id="rId20"/>
      <p:italic r:id="rId21"/>
      <p:boldItalic r:id="rId22"/>
    </p:embeddedFont>
    <p:embeddedFont>
      <p:font typeface="IBM Plex Sans Light"/>
      <p:regular r:id="rId23"/>
      <p:bold r:id="rId24"/>
      <p:italic r:id="rId25"/>
      <p:boldItalic r:id="rId26"/>
    </p:embeddedFont>
    <p:embeddedFont>
      <p:font typeface="IBM Plex Sans Medium"/>
      <p:regular r:id="rId27"/>
      <p:bold r:id="rId28"/>
      <p:italic r:id="rId29"/>
      <p:boldItalic r:id="rId30"/>
    </p:embeddedFont>
    <p:embeddedFont>
      <p:font typeface="IBM Plex Sans SemiBold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j775PO3ZyfsgqqkF9aoeuyXujAN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5" name="Tamara Fernández Luna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-bold.fntdata"/><Relationship Id="rId22" Type="http://schemas.openxmlformats.org/officeDocument/2006/relationships/font" Target="fonts/IBMPlexSans-boldItalic.fntdata"/><Relationship Id="rId21" Type="http://schemas.openxmlformats.org/officeDocument/2006/relationships/font" Target="fonts/IBMPlexSans-italic.fntdata"/><Relationship Id="rId24" Type="http://schemas.openxmlformats.org/officeDocument/2006/relationships/font" Target="fonts/IBMPlexSansLight-bold.fntdata"/><Relationship Id="rId23" Type="http://schemas.openxmlformats.org/officeDocument/2006/relationships/font" Target="fonts/IBMPlexSansLight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IBMPlexSansLight-boldItalic.fntdata"/><Relationship Id="rId25" Type="http://schemas.openxmlformats.org/officeDocument/2006/relationships/font" Target="fonts/IBMPlexSansLight-italic.fntdata"/><Relationship Id="rId28" Type="http://schemas.openxmlformats.org/officeDocument/2006/relationships/font" Target="fonts/IBMPlexSansMedium-bold.fntdata"/><Relationship Id="rId27" Type="http://schemas.openxmlformats.org/officeDocument/2006/relationships/font" Target="fonts/IBMPlexSansMedium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BMPlexSansMedium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BMPlexSansSemiBold-regular.fntdata"/><Relationship Id="rId30" Type="http://schemas.openxmlformats.org/officeDocument/2006/relationships/font" Target="fonts/IBMPlexSansMedium-boldItalic.fntdata"/><Relationship Id="rId11" Type="http://schemas.openxmlformats.org/officeDocument/2006/relationships/slide" Target="slides/slide6.xml"/><Relationship Id="rId33" Type="http://schemas.openxmlformats.org/officeDocument/2006/relationships/font" Target="fonts/IBMPlexSansSemiBold-italic.fntdata"/><Relationship Id="rId10" Type="http://schemas.openxmlformats.org/officeDocument/2006/relationships/slide" Target="slides/slide5.xml"/><Relationship Id="rId32" Type="http://schemas.openxmlformats.org/officeDocument/2006/relationships/font" Target="fonts/IBMPlexSansSemiBold-bold.fntdata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font" Target="fonts/IBMPlexSansSemiBold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IBMPlexSans-regular.fntdata"/><Relationship Id="rId18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26-10-30T14:03:07.021">
    <p:pos x="6000" y="0"/>
    <p:text>Screenshot video, poster en gif. vivo y con el logo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doco.D0QO-ICdTq5aibEjbz9ZfQ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26-10-30T15:18:37.325">
    <p:pos x="6000" y="0"/>
    <p:text>hunter mata un animal, el resto sale corriendo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doco.zzOApjPf1waJ1BXsYSCGGg"/>
      </p:ext>
    </p:extLst>
  </p:cm>
  <p:cm authorId="0" idx="3" dt="2026-10-30T15:21:21.049">
    <p:pos x="6000" y="100"/>
    <p:text>Animacion de harvest con zoom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doco.oRVga9ra8hKEcoVx9o9aPw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4" dt="2026-11-01T17:04:46.838">
    <p:pos x="6000" y="0"/>
    <p:text>Con luciernagas. podemos ver un efecto de que "pasen" por frente de la pantalla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doco.ybCTIFE6IvIm_WXm8Td6Ng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5" dt="2026-11-01T21:11:46.169">
    <p:pos x="6000" y="0"/>
    <p:text>quiero que estas tengan las lucierganas y fog. cositas shinny y bonitas</p:text>
    <p:extLst>
      <p:ext uri="{C676402C-5697-4E1C-873F-D02D1690AC5C}">
        <p15:threadingInfo timeZoneBias="0"/>
      </p:ext>
      <p:ext uri="http://customooxmlschemas.google.com/">
        <go:slidesCustomData xmlns:go="http://customooxmlschemas.google.com/" commentPostId="doco.2zHeev7iR-iNceFMTSgf5A"/>
      </p:ext>
    </p:extLs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pc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419"/>
              <a:t>Hello, we are Juan and Tamara and we come from Montevideo, Uruguay</a:t>
            </a:r>
            <a:br>
              <a:rPr lang="es-419"/>
            </a:br>
            <a:r>
              <a:rPr lang="es-419"/>
              <a:t>The land of cows, mate, dulce de leche and… legal marihuana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419"/>
              <a:t>We are part of Flaco games, and we been selected by Coconat Retreat to be part of the Rabbits Indie Games Residency here in Germany</a:t>
            </a:r>
            <a:br>
              <a:rPr lang="es-419"/>
            </a:br>
            <a:r>
              <a:rPr lang="es-419"/>
              <a:t>we are very happy to be here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419"/>
              <a:t>We want to present our project to you</a:t>
            </a:r>
            <a:br>
              <a:rPr lang="es-419"/>
            </a:br>
            <a:br>
              <a:rPr lang="es-419"/>
            </a:b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" name="Google Shape;52;p1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1" name="Google Shape;71;p2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800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" name="Google Shape;77;p3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E9E9E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87" name="Google Shape;87;p4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E9E9E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E9E9E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8" name="Google Shape;128;p6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000">
              <a:solidFill>
                <a:srgbClr val="9E9E9E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0" name="Google Shape;150;p9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168" name="Google Shape;168;p10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11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4" name="Google Shape;244;p12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4" name="Google Shape;274;p13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8" name="Google Shape;288;p14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2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4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2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2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24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>
                <a:solidFill>
                  <a:schemeClr val="dk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>
                <a:solidFill>
                  <a:schemeClr val="dk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>
                <a:solidFill>
                  <a:schemeClr val="dk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2" name="Google Shape;42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2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dark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pc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Arial"/>
              <a:buChar char="●"/>
              <a:defRPr b="0" i="0" spc="0" sz="18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●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○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■"/>
              <a:defRPr b="0" i="0" spc="0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pc="0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4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comments" Target="../comments/comment1.xml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gif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7.png"/><Relationship Id="rId5" Type="http://schemas.openxmlformats.org/officeDocument/2006/relationships/image" Target="../media/image10.png"/><Relationship Id="rId6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3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comments" Target="../comments/comment2.xml"/><Relationship Id="rId4" Type="http://schemas.openxmlformats.org/officeDocument/2006/relationships/image" Target="../media/image1.png"/><Relationship Id="rId5" Type="http://schemas.openxmlformats.org/officeDocument/2006/relationships/image" Target="../media/image36.gif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comments" Target="../comments/comment3.xml"/><Relationship Id="rId4" Type="http://schemas.openxmlformats.org/officeDocument/2006/relationships/image" Target="../media/image12.gif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Relationship Id="rId4" Type="http://schemas.openxmlformats.org/officeDocument/2006/relationships/image" Target="../media/image33.png"/><Relationship Id="rId10" Type="http://schemas.openxmlformats.org/officeDocument/2006/relationships/image" Target="../media/image4.png"/><Relationship Id="rId9" Type="http://schemas.openxmlformats.org/officeDocument/2006/relationships/image" Target="../media/image34.png"/><Relationship Id="rId5" Type="http://schemas.openxmlformats.org/officeDocument/2006/relationships/image" Target="../media/image8.png"/><Relationship Id="rId6" Type="http://schemas.openxmlformats.org/officeDocument/2006/relationships/image" Target="../media/image15.png"/><Relationship Id="rId7" Type="http://schemas.openxmlformats.org/officeDocument/2006/relationships/image" Target="../media/image23.png"/><Relationship Id="rId8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2.png"/><Relationship Id="rId10" Type="http://schemas.openxmlformats.org/officeDocument/2006/relationships/hyperlink" Target="https://store.steampowered.com/app/2206660/Tourist_Trap/" TargetMode="External"/><Relationship Id="rId13" Type="http://schemas.openxmlformats.org/officeDocument/2006/relationships/image" Target="../media/image21.png"/><Relationship Id="rId1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Relationship Id="rId4" Type="http://schemas.openxmlformats.org/officeDocument/2006/relationships/image" Target="../media/image29.png"/><Relationship Id="rId9" Type="http://schemas.openxmlformats.org/officeDocument/2006/relationships/image" Target="../media/image38.png"/><Relationship Id="rId15" Type="http://schemas.openxmlformats.org/officeDocument/2006/relationships/image" Target="../media/image25.png"/><Relationship Id="rId14" Type="http://schemas.openxmlformats.org/officeDocument/2006/relationships/image" Target="../media/image26.png"/><Relationship Id="rId17" Type="http://schemas.openxmlformats.org/officeDocument/2006/relationships/image" Target="../media/image30.png"/><Relationship Id="rId16" Type="http://schemas.openxmlformats.org/officeDocument/2006/relationships/image" Target="../media/image35.png"/><Relationship Id="rId5" Type="http://schemas.openxmlformats.org/officeDocument/2006/relationships/image" Target="../media/image32.png"/><Relationship Id="rId6" Type="http://schemas.openxmlformats.org/officeDocument/2006/relationships/image" Target="../media/image20.png"/><Relationship Id="rId18" Type="http://schemas.openxmlformats.org/officeDocument/2006/relationships/image" Target="../media/image37.png"/><Relationship Id="rId7" Type="http://schemas.openxmlformats.org/officeDocument/2006/relationships/image" Target="../media/image28.png"/><Relationship Id="rId8" Type="http://schemas.openxmlformats.org/officeDocument/2006/relationships/image" Target="../media/image2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4.xml"/><Relationship Id="rId4" Type="http://schemas.openxmlformats.org/officeDocument/2006/relationships/image" Target="../media/image31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Relationship Id="rId4" Type="http://schemas.openxmlformats.org/officeDocument/2006/relationships/hyperlink" Target="http://lunarhunter.com" TargetMode="External"/><Relationship Id="rId5" Type="http://schemas.openxmlformats.org/officeDocument/2006/relationships/hyperlink" Target="http://lunarhunter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-34700" y="-54325"/>
            <a:ext cx="9241500" cy="5297400"/>
          </a:xfrm>
          <a:prstGeom prst="rect">
            <a:avLst/>
          </a:prstGeom>
          <a:solidFill>
            <a:srgbClr val="282828">
              <a:alpha val="4706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"/>
          <p:cNvSpPr txBox="1"/>
          <p:nvPr/>
        </p:nvSpPr>
        <p:spPr>
          <a:xfrm>
            <a:off x="447411" y="394375"/>
            <a:ext cx="25656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F9316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PROJECT BY FLACO GAMES</a:t>
            </a:r>
            <a:endParaRPr b="0" i="0" spc="0" sz="1400" u="none" cap="none" strike="noStrike">
              <a:solidFill>
                <a:srgbClr val="F9316B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1502621" y="1839733"/>
            <a:ext cx="2819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550" lIns="22550" spcFirstLastPara="1" rIns="22550" wrap="square" tIns="22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9"/>
              <a:buFont typeface="Arial"/>
              <a:buNone/>
            </a:pPr>
            <a:r>
              <a:rPr b="0" i="0" lang="es-419" spc="0" sz="1809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Juan Pedro Salvo</a:t>
            </a:r>
            <a:endParaRPr b="0" i="0" spc="0" sz="1973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7" name="Google Shape;57;p1"/>
          <p:cNvSpPr txBox="1"/>
          <p:nvPr/>
        </p:nvSpPr>
        <p:spPr>
          <a:xfrm>
            <a:off x="1502621" y="2120198"/>
            <a:ext cx="27627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550" lIns="22550" spcFirstLastPara="1" rIns="22550" wrap="square" tIns="22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0"/>
              <a:buFont typeface="Arial"/>
              <a:buNone/>
            </a:pPr>
            <a:r>
              <a:rPr b="0" i="0" lang="es-419" spc="0" sz="148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Creative Director / Producer</a:t>
            </a:r>
            <a:endParaRPr b="0" i="0" spc="0" sz="1973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8" name="Google Shape;58;p1"/>
          <p:cNvSpPr txBox="1"/>
          <p:nvPr/>
        </p:nvSpPr>
        <p:spPr>
          <a:xfrm>
            <a:off x="514373" y="2939679"/>
            <a:ext cx="883200" cy="3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24525" lIns="24525" spcFirstLastPara="1" rIns="24525" wrap="square" tIns="245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89"/>
              <a:buFont typeface="Arial"/>
              <a:buNone/>
            </a:pPr>
            <a:r>
              <a:rPr b="1" i="0" lang="es-419" spc="0" sz="1789" u="none" cap="none" strike="noStrike">
                <a:solidFill>
                  <a:srgbClr val="68EBDC"/>
                </a:solidFill>
                <a:latin typeface="Arial"/>
                <a:ea typeface="Arial"/>
                <a:cs typeface="Arial"/>
                <a:sym typeface="Arial"/>
              </a:rPr>
              <a:t>TF</a:t>
            </a:r>
            <a:endParaRPr b="0" i="0" spc="0" sz="1968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"/>
          <p:cNvSpPr txBox="1"/>
          <p:nvPr/>
        </p:nvSpPr>
        <p:spPr>
          <a:xfrm>
            <a:off x="1502613" y="2824388"/>
            <a:ext cx="24810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550" lIns="22550" spcFirstLastPara="1" rIns="22550" wrap="square" tIns="22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9"/>
              <a:buFont typeface="Arial"/>
              <a:buNone/>
            </a:pPr>
            <a:r>
              <a:rPr b="0" i="0" lang="es-419" spc="0" sz="1809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Tamara F. Luna</a:t>
            </a:r>
            <a:endParaRPr b="0" i="0" spc="0" sz="1973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1514374" y="3112746"/>
            <a:ext cx="27627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550" lIns="22550" spcFirstLastPara="1" rIns="22550" wrap="square" tIns="22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80"/>
              <a:buFont typeface="Arial"/>
              <a:buNone/>
            </a:pPr>
            <a:r>
              <a:rPr b="0" i="0" lang="es-419" spc="0" sz="148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Environment / VFX</a:t>
            </a:r>
            <a:endParaRPr b="0" i="0" spc="0" sz="1973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4">
            <a:alphaModFix/>
          </a:blip>
          <a:srcRect b="26516" l="9341" r="28839" t="16115"/>
          <a:stretch/>
        </p:blipFill>
        <p:spPr>
          <a:xfrm>
            <a:off x="603175" y="2702675"/>
            <a:ext cx="767100" cy="733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2" name="Google Shape;62;p1"/>
          <p:cNvPicPr preferRelativeResize="0"/>
          <p:nvPr/>
        </p:nvPicPr>
        <p:blipFill rotWithShape="1">
          <a:blip r:embed="rId5">
            <a:alphaModFix/>
          </a:blip>
          <a:srcRect b="25634" l="27522" r="17774" t="19487"/>
          <a:stretch/>
        </p:blipFill>
        <p:spPr>
          <a:xfrm>
            <a:off x="603240" y="1759175"/>
            <a:ext cx="767100" cy="7290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63" name="Google Shape;6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02205" y="3334775"/>
            <a:ext cx="1099244" cy="73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"/>
          <p:cNvSpPr txBox="1"/>
          <p:nvPr/>
        </p:nvSpPr>
        <p:spPr>
          <a:xfrm>
            <a:off x="445775" y="809250"/>
            <a:ext cx="38196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s-419" spc="0" sz="23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WHO IS TALKING TO YOU?</a:t>
            </a:r>
            <a:endParaRPr b="0" i="0" spc="0" sz="2300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65" name="Google Shape;65;p1"/>
          <p:cNvSpPr txBox="1"/>
          <p:nvPr/>
        </p:nvSpPr>
        <p:spPr>
          <a:xfrm>
            <a:off x="4514124" y="1759175"/>
            <a:ext cx="4353900" cy="88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419" spc="0" sz="1400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We are an experienced Uruguayan team.</a:t>
            </a:r>
            <a:endParaRPr b="0" i="0" spc="0" sz="1400" u="none" cap="none" strike="noStrike">
              <a:solidFill>
                <a:srgbClr val="EFF3F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419" spc="0" sz="1400" u="none" cap="none" strike="noStrike">
                <a:solidFill>
                  <a:srgbClr val="EFF3F4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Selected by Coconat retreat to be part of the Rabbits event. We are looking to make our game and team known.</a:t>
            </a:r>
            <a:endParaRPr b="0" i="0" spc="0" sz="1500" u="none" cap="none" strike="noStrike">
              <a:solidFill>
                <a:srgbClr val="EFF3F4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pic>
        <p:nvPicPr>
          <p:cNvPr id="66" name="Google Shape;66;p1" title="Laurel_Rabbit_2026_White.png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80825" y="2702675"/>
            <a:ext cx="1931650" cy="19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" title="FLACO_logo_negro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62925" y="593650"/>
            <a:ext cx="777800" cy="81280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"/>
          <p:cNvSpPr/>
          <p:nvPr/>
        </p:nvSpPr>
        <p:spPr>
          <a:xfrm>
            <a:off x="445775" y="593650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2" title="lunar_paintover_emma_320_big.png"/>
          <p:cNvPicPr preferRelativeResize="0"/>
          <p:nvPr/>
        </p:nvPicPr>
        <p:blipFill rotWithShape="1">
          <a:blip r:embed="rId4">
            <a:alphaModFix/>
          </a:blip>
          <a:srcRect b="-6022" l="2689" r="-4949" t="0"/>
          <a:stretch/>
        </p:blipFill>
        <p:spPr>
          <a:xfrm>
            <a:off x="-132675" y="0"/>
            <a:ext cx="9753851" cy="5692374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2"/>
          <p:cNvSpPr txBox="1"/>
          <p:nvPr/>
        </p:nvSpPr>
        <p:spPr>
          <a:xfrm>
            <a:off x="1002450" y="172525"/>
            <a:ext cx="6834300" cy="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s-419" spc="0" sz="60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LUNAR   HUNTER</a:t>
            </a:r>
            <a:endParaRPr b="1" i="0" spc="0" sz="6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3" title="sombra.png"/>
          <p:cNvPicPr preferRelativeResize="0"/>
          <p:nvPr/>
        </p:nvPicPr>
        <p:blipFill rotWithShape="1">
          <a:blip r:embed="rId3">
            <a:alphaModFix/>
          </a:blip>
          <a:srcRect b="14273" l="0" r="16840" t="0"/>
          <a:stretch/>
        </p:blipFill>
        <p:spPr>
          <a:xfrm>
            <a:off x="3326375" y="0"/>
            <a:ext cx="5817624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81" name="Google Shape;81;p3"/>
          <p:cNvSpPr txBox="1"/>
          <p:nvPr/>
        </p:nvSpPr>
        <p:spPr>
          <a:xfrm>
            <a:off x="457054" y="809250"/>
            <a:ext cx="3675900" cy="3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0" i="0" lang="es-419" spc="0" sz="23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WHAT IS LUNAR HUNTER?</a:t>
            </a:r>
            <a:endParaRPr b="0" i="0" spc="0" sz="2300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82" name="Google Shape;82;p3"/>
          <p:cNvSpPr txBox="1"/>
          <p:nvPr/>
        </p:nvSpPr>
        <p:spPr>
          <a:xfrm>
            <a:off x="445775" y="2000600"/>
            <a:ext cx="39306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s-419" spc="0" sz="15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Lunar Hunter</a:t>
            </a:r>
            <a:r>
              <a:rPr b="0" i="0" lang="es-419" spc="0" sz="1500" u="none" cap="none" strike="noStrike">
                <a:solidFill>
                  <a:srgbClr val="EFF3F4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 is a hunting focused-survival game with an ecological-horror theme.</a:t>
            </a:r>
            <a:endParaRPr b="0" i="0" spc="0" sz="1500" u="none" cap="none" strike="noStrike">
              <a:solidFill>
                <a:srgbClr val="EFF3F4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b="0" i="0" spc="0" sz="1500" u="none" cap="none" strike="noStrike">
              <a:solidFill>
                <a:srgbClr val="EFF3F4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s-419" spc="0" sz="1500" u="none" cap="none" strike="noStrike">
                <a:solidFill>
                  <a:srgbClr val="EFF3F4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You play as the lone keeper of a space beacon, in a planet populated by bioluminescent creatures.</a:t>
            </a:r>
            <a:endParaRPr b="0" i="0" spc="0" sz="1600" u="none" cap="none" strike="noStrike">
              <a:solidFill>
                <a:srgbClr val="EFF3F4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83" name="Google Shape;83;p3"/>
          <p:cNvSpPr txBox="1"/>
          <p:nvPr/>
        </p:nvSpPr>
        <p:spPr>
          <a:xfrm>
            <a:off x="445763" y="1190858"/>
            <a:ext cx="49380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s-419" spc="0" sz="1000" u="none" cap="none" strike="noStrike">
                <a:solidFill>
                  <a:srgbClr val="A3B0B8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Genre: Survival horror / hunting  •  Single-player</a:t>
            </a:r>
            <a:endParaRPr b="0" i="0" spc="0" sz="1000" u="none" cap="none" strike="noStrike">
              <a:solidFill>
                <a:srgbClr val="000000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84" name="Google Shape;84;p3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4" title="Lunar-Hunter-2026-11-02-16-14-24.gif"/>
          <p:cNvPicPr preferRelativeResize="0"/>
          <p:nvPr/>
        </p:nvPicPr>
        <p:blipFill rotWithShape="1">
          <a:blip r:embed="rId4">
            <a:alphaModFix/>
          </a:blip>
          <a:srcRect b="0" l="0" r="0" t="11762"/>
          <a:stretch/>
        </p:blipFill>
        <p:spPr>
          <a:xfrm>
            <a:off x="-179700" y="0"/>
            <a:ext cx="93236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6858183" y="192024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93" name="Google Shape;93;p4"/>
          <p:cNvSpPr txBox="1"/>
          <p:nvPr/>
        </p:nvSpPr>
        <p:spPr>
          <a:xfrm>
            <a:off x="2934450" y="120925"/>
            <a:ext cx="32751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THE NEED</a:t>
            </a:r>
            <a:endParaRPr b="0" i="0" spc="0" sz="1708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2894091" y="414021"/>
            <a:ext cx="3275100" cy="2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98"/>
              <a:buFont typeface="Arial"/>
              <a:buNone/>
            </a:pPr>
            <a:r>
              <a:rPr b="0" i="0" lang="es-419" spc="0" sz="1198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Looking at Hunter players niche</a:t>
            </a:r>
            <a:endParaRPr b="0" i="0" spc="0" sz="1198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565099" y="1951938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8" name="Google Shape;98;p4"/>
          <p:cNvSpPr txBox="1"/>
          <p:nvPr/>
        </p:nvSpPr>
        <p:spPr>
          <a:xfrm>
            <a:off x="889200" y="2013500"/>
            <a:ext cx="32181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1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Hunting </a:t>
            </a:r>
            <a:r>
              <a:rPr b="0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systems bring </a:t>
            </a:r>
            <a:r>
              <a:rPr b="1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frustration</a:t>
            </a:r>
            <a:endParaRPr b="1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9" name="Google Shape;99;p4"/>
          <p:cNvSpPr/>
          <p:nvPr/>
        </p:nvSpPr>
        <p:spPr>
          <a:xfrm>
            <a:off x="565099" y="2393813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0" name="Google Shape;100;p4"/>
          <p:cNvSpPr txBox="1"/>
          <p:nvPr/>
        </p:nvSpPr>
        <p:spPr>
          <a:xfrm>
            <a:off x="629900" y="2455475"/>
            <a:ext cx="36966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1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Hunting </a:t>
            </a:r>
            <a:r>
              <a:rPr b="0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is tedious and </a:t>
            </a:r>
            <a:r>
              <a:rPr b="1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unsatisfying</a:t>
            </a:r>
            <a:endParaRPr b="1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4752719" y="1951938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2" name="Google Shape;102;p4"/>
          <p:cNvSpPr txBox="1"/>
          <p:nvPr/>
        </p:nvSpPr>
        <p:spPr>
          <a:xfrm>
            <a:off x="5031226" y="2013500"/>
            <a:ext cx="32751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0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Other survival aspects are priority</a:t>
            </a:r>
            <a:endParaRPr b="0" i="0" spc="0" sz="1466" u="none" cap="none" strike="noStrike">
              <a:solidFill>
                <a:srgbClr val="A3B0B8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4752719" y="2380742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4" name="Google Shape;104;p4"/>
          <p:cNvSpPr txBox="1"/>
          <p:nvPr/>
        </p:nvSpPr>
        <p:spPr>
          <a:xfrm>
            <a:off x="5284547" y="2442297"/>
            <a:ext cx="27627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1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Hunting is not the focus</a:t>
            </a:r>
            <a:endParaRPr b="1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55839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6858183" y="192024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2934450" y="120925"/>
            <a:ext cx="32751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THE DESIRE</a:t>
            </a:r>
            <a:endParaRPr b="0" i="0" spc="0" sz="1708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5" name="Google Shape;11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8213" y="1027968"/>
            <a:ext cx="929062" cy="929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6707" y="1055793"/>
            <a:ext cx="1621241" cy="929050"/>
          </a:xfrm>
          <a:prstGeom prst="rect">
            <a:avLst/>
          </a:prstGeom>
          <a:solidFill>
            <a:srgbClr val="282828">
              <a:alpha val="47059"/>
            </a:srgbClr>
          </a:solidFill>
          <a:ln>
            <a:noFill/>
          </a:ln>
        </p:spPr>
      </p:pic>
      <p:pic>
        <p:nvPicPr>
          <p:cNvPr id="117" name="Google Shape;117;p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37279" y="657803"/>
            <a:ext cx="1669425" cy="1669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565099" y="2713325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1096927" y="2774880"/>
            <a:ext cx="27627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0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Fishing like hunting mechanic</a:t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565099" y="3155200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1096927" y="3216755"/>
            <a:ext cx="27627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55839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0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Open Exploration</a:t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4752719" y="2713325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3" name="Google Shape;123;p5"/>
          <p:cNvSpPr txBox="1"/>
          <p:nvPr/>
        </p:nvSpPr>
        <p:spPr>
          <a:xfrm>
            <a:off x="5284547" y="2774880"/>
            <a:ext cx="27627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0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SCOPE and Dark themed</a:t>
            </a:r>
            <a:endParaRPr b="0" i="0" spc="0" sz="1466" u="none" cap="none" strike="noStrike">
              <a:solidFill>
                <a:srgbClr val="A3B0B8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4752719" y="3142129"/>
            <a:ext cx="3826200" cy="3426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6640" rotWithShape="0" dir="5400000" dist="21068">
              <a:srgbClr val="000000">
                <a:alpha val="34902"/>
              </a:srgbClr>
            </a:outerShdw>
          </a:effectLst>
        </p:spPr>
        <p:txBody>
          <a:bodyPr anchorCtr="0" anchor="ctr" bIns="41875" lIns="83750" spcFirstLastPara="1" rIns="83750" wrap="square" tIns="4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10"/>
              <a:buFont typeface="Arial"/>
              <a:buNone/>
            </a:pPr>
            <a:r>
              <a:t/>
            </a:r>
            <a:endParaRPr b="0" i="0" spc="0" sz="171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5284547" y="3203684"/>
            <a:ext cx="27627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100" spcFirstLastPara="1" rIns="8210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rPr b="0" i="0" lang="es-419" spc="0" sz="1466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Exploration of the unknown</a:t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55839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66"/>
              <a:buFont typeface="Arial"/>
              <a:buNone/>
            </a:pPr>
            <a:r>
              <a:t/>
            </a:r>
            <a:endParaRPr b="0" i="0" spc="0" sz="1466" u="none" cap="none" strike="noStrike">
              <a:solidFill>
                <a:srgbClr val="EFF3F4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43"/>
              <a:buFont typeface="Arial"/>
              <a:buNone/>
            </a:pPr>
            <a:r>
              <a:t/>
            </a:r>
            <a:endParaRPr b="0" i="0" spc="90" sz="1243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6" title="Lunar-Hunter-2026-11-02-16-21-42.gif"/>
          <p:cNvPicPr preferRelativeResize="0"/>
          <p:nvPr/>
        </p:nvPicPr>
        <p:blipFill rotWithShape="1">
          <a:blip r:embed="rId4">
            <a:alphaModFix/>
          </a:blip>
          <a:srcRect b="0" l="0" r="0" t="10865"/>
          <a:stretch/>
        </p:blipFill>
        <p:spPr>
          <a:xfrm>
            <a:off x="0" y="0"/>
            <a:ext cx="92305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6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33" name="Google Shape;133;p6"/>
          <p:cNvSpPr txBox="1"/>
          <p:nvPr/>
        </p:nvSpPr>
        <p:spPr>
          <a:xfrm>
            <a:off x="6858183" y="192024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2934450" y="120925"/>
            <a:ext cx="32751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HUNT-FOCUSED SURVIVAL</a:t>
            </a:r>
            <a:endParaRPr b="0" i="0" spc="0" sz="1708" u="none" cap="none" strike="noStrike">
              <a:solidFill>
                <a:srgbClr val="EFF3F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lang="es-419" sz="1708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EMERGENT ENCOUNTERS</a:t>
            </a:r>
            <a:endParaRPr sz="1708">
              <a:solidFill>
                <a:srgbClr val="EFF3F4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35" name="Google Shape;135;p6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6" name="Google Shape;136;p6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4">
            <a:alphaModFix/>
          </a:blip>
          <a:stretch>
            <a:fillRect/>
          </a:stretch>
        </a:blip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8" title="Video-Project-6.gif"/>
          <p:cNvPicPr preferRelativeResize="0"/>
          <p:nvPr/>
        </p:nvPicPr>
        <p:blipFill rotWithShape="1">
          <a:blip r:embed="rId5">
            <a:alphaModFix/>
          </a:blip>
          <a:srcRect b="6616" l="0" r="0" t="4455"/>
          <a:stretch/>
        </p:blipFill>
        <p:spPr>
          <a:xfrm>
            <a:off x="6700" y="0"/>
            <a:ext cx="914400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8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3" name="Google Shape;143;p8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44" name="Google Shape;144;p8"/>
          <p:cNvSpPr txBox="1"/>
          <p:nvPr/>
        </p:nvSpPr>
        <p:spPr>
          <a:xfrm>
            <a:off x="6858183" y="192024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45" name="Google Shape;145;p8"/>
          <p:cNvSpPr txBox="1"/>
          <p:nvPr/>
        </p:nvSpPr>
        <p:spPr>
          <a:xfrm>
            <a:off x="2934450" y="120925"/>
            <a:ext cx="32751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GROUNDED HUNTING /</a:t>
            </a:r>
            <a:b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</a:b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IMMERSIVE FEEL</a:t>
            </a:r>
            <a:endParaRPr b="0" i="0" spc="0" sz="1708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9" title="Lunar-Hunter-2026-11-02-15-42-48.gif"/>
          <p:cNvPicPr preferRelativeResize="0"/>
          <p:nvPr/>
        </p:nvPicPr>
        <p:blipFill rotWithShape="1">
          <a:blip r:embed="rId4">
            <a:alphaModFix/>
          </a:blip>
          <a:srcRect b="0" l="0" r="0" t="13382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9"/>
          <p:cNvSpPr txBox="1"/>
          <p:nvPr/>
        </p:nvSpPr>
        <p:spPr>
          <a:xfrm>
            <a:off x="1457614" y="2164013"/>
            <a:ext cx="1700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s-419" spc="0" sz="2700" u="none" cap="none" strike="noStrike">
                <a:solidFill>
                  <a:srgbClr val="97FF8D"/>
                </a:solidFill>
                <a:latin typeface="IBM Plex Sans"/>
                <a:ea typeface="IBM Plex Sans"/>
                <a:cs typeface="IBM Plex Sans"/>
                <a:sym typeface="IBM Plex Sans"/>
              </a:rPr>
              <a:t>13</a:t>
            </a:r>
            <a:endParaRPr b="0" i="0" spc="0" sz="17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4" name="Google Shape;154;p9"/>
          <p:cNvSpPr txBox="1"/>
          <p:nvPr/>
        </p:nvSpPr>
        <p:spPr>
          <a:xfrm>
            <a:off x="1457614" y="2644073"/>
            <a:ext cx="17007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s-419" spc="0" sz="10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CREATURES TO </a:t>
            </a:r>
            <a:r>
              <a:rPr b="0" i="0" lang="es-419" spc="0" sz="1000" u="none" cap="none" strike="noStrike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HUNT</a:t>
            </a:r>
            <a:endParaRPr b="0" i="0" spc="0" sz="1300" u="none" cap="none" strike="noStrik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55" name="Google Shape;155;p9"/>
          <p:cNvSpPr txBox="1"/>
          <p:nvPr/>
        </p:nvSpPr>
        <p:spPr>
          <a:xfrm>
            <a:off x="3720543" y="2164013"/>
            <a:ext cx="1700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s-419" spc="0" sz="2700" u="none" cap="none" strike="noStrike">
                <a:solidFill>
                  <a:srgbClr val="FF6471"/>
                </a:solidFill>
                <a:latin typeface="IBM Plex Sans"/>
                <a:ea typeface="IBM Plex Sans"/>
                <a:cs typeface="IBM Plex Sans"/>
                <a:sym typeface="IBM Plex Sans"/>
              </a:rPr>
              <a:t>5</a:t>
            </a:r>
            <a:endParaRPr b="0" i="0" spc="0" sz="17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6" name="Google Shape;156;p9"/>
          <p:cNvSpPr txBox="1"/>
          <p:nvPr/>
        </p:nvSpPr>
        <p:spPr>
          <a:xfrm>
            <a:off x="3720543" y="2644073"/>
            <a:ext cx="17007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s-419" spc="0" sz="1000" u="none" cap="none" strike="noStrike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BIOMES</a:t>
            </a:r>
            <a:endParaRPr b="0" i="0" spc="0" sz="1000" u="none" cap="none" strike="noStrik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57" name="Google Shape;157;p9"/>
          <p:cNvSpPr txBox="1"/>
          <p:nvPr/>
        </p:nvSpPr>
        <p:spPr>
          <a:xfrm>
            <a:off x="5983470" y="2164013"/>
            <a:ext cx="1700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s-419" spc="0" sz="2700" u="none" cap="none" strike="noStrike">
                <a:solidFill>
                  <a:srgbClr val="97FF8D"/>
                </a:solidFill>
                <a:latin typeface="IBM Plex Sans"/>
                <a:ea typeface="IBM Plex Sans"/>
                <a:cs typeface="IBM Plex Sans"/>
                <a:sym typeface="IBM Plex Sans"/>
              </a:rPr>
              <a:t>13 HRS</a:t>
            </a:r>
            <a:endParaRPr b="0" i="0" spc="0" sz="17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8" name="Google Shape;158;p9"/>
          <p:cNvSpPr txBox="1"/>
          <p:nvPr/>
        </p:nvSpPr>
        <p:spPr>
          <a:xfrm>
            <a:off x="5983470" y="2644073"/>
            <a:ext cx="17007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s-419" spc="0" sz="1000" u="none" cap="none" strike="noStrike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ESTIMATED PLAYTIME</a:t>
            </a:r>
            <a:endParaRPr b="0" i="0" spc="0" sz="1000" u="none" cap="none" strike="noStrik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s-419" spc="0" sz="1000" u="none" cap="none" strike="noStrike">
                <a:solidFill>
                  <a:schemeClr val="dk1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FOR STORY MODE</a:t>
            </a:r>
            <a:endParaRPr b="0" i="0" spc="0" sz="1000" u="none" cap="none" strike="noStrike">
              <a:solidFill>
                <a:schemeClr val="dk1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59" name="Google Shape;159;p9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1" name="Google Shape;161;p9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62" name="Google Shape;162;p9"/>
          <p:cNvSpPr txBox="1"/>
          <p:nvPr/>
        </p:nvSpPr>
        <p:spPr>
          <a:xfrm>
            <a:off x="6878500" y="192030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63" name="Google Shape;163;p9"/>
          <p:cNvSpPr txBox="1"/>
          <p:nvPr/>
        </p:nvSpPr>
        <p:spPr>
          <a:xfrm>
            <a:off x="2934450" y="120925"/>
            <a:ext cx="32751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GAME SCOPE</a:t>
            </a:r>
            <a:endParaRPr b="0" i="0" spc="0" sz="1708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64" name="Google Shape;164;p9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5" name="Google Shape;165;p9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0"/>
          <p:cNvSpPr/>
          <p:nvPr/>
        </p:nvSpPr>
        <p:spPr>
          <a:xfrm>
            <a:off x="-34700" y="-54325"/>
            <a:ext cx="9241500" cy="5297400"/>
          </a:xfrm>
          <a:prstGeom prst="rect">
            <a:avLst/>
          </a:prstGeom>
          <a:solidFill>
            <a:srgbClr val="282828">
              <a:alpha val="4706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"/>
          <p:cNvSpPr/>
          <p:nvPr/>
        </p:nvSpPr>
        <p:spPr>
          <a:xfrm>
            <a:off x="1330650" y="2927000"/>
            <a:ext cx="42300" cy="280500"/>
          </a:xfrm>
          <a:prstGeom prst="roundRect">
            <a:avLst>
              <a:gd fmla="val 16667" name="adj"/>
            </a:avLst>
          </a:prstGeom>
          <a:solidFill>
            <a:srgbClr val="97FF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10"/>
          <p:cNvSpPr/>
          <p:nvPr/>
        </p:nvSpPr>
        <p:spPr>
          <a:xfrm>
            <a:off x="7771050" y="2930308"/>
            <a:ext cx="42300" cy="277200"/>
          </a:xfrm>
          <a:prstGeom prst="roundRect">
            <a:avLst>
              <a:gd fmla="val 16667" name="adj"/>
            </a:avLst>
          </a:prstGeom>
          <a:solidFill>
            <a:srgbClr val="97FF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10"/>
          <p:cNvCxnSpPr>
            <a:endCxn id="174" idx="1"/>
          </p:cNvCxnSpPr>
          <p:nvPr/>
        </p:nvCxnSpPr>
        <p:spPr>
          <a:xfrm flipH="1" rot="10800000">
            <a:off x="-45050" y="3531113"/>
            <a:ext cx="8757900" cy="43200"/>
          </a:xfrm>
          <a:prstGeom prst="straightConnector1">
            <a:avLst/>
          </a:prstGeom>
          <a:noFill/>
          <a:ln cap="flat" cmpd="sng" w="28575">
            <a:solidFill>
              <a:srgbClr val="7F7F7F"/>
            </a:solidFill>
            <a:prstDash val="dash"/>
            <a:miter lim="80"/>
            <a:headEnd len="sm" w="sm" type="none"/>
            <a:tailEnd len="sm" w="sm" type="none"/>
          </a:ln>
        </p:spPr>
      </p:cxnSp>
      <p:sp>
        <p:nvSpPr>
          <p:cNvPr id="175" name="Google Shape;175;p10"/>
          <p:cNvSpPr/>
          <p:nvPr/>
        </p:nvSpPr>
        <p:spPr>
          <a:xfrm>
            <a:off x="3628950" y="3394525"/>
            <a:ext cx="1886100" cy="2805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6170900" y="3394513"/>
            <a:ext cx="1886100" cy="2805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177" name="Google Shape;177;p10"/>
          <p:cNvCxnSpPr>
            <a:stCxn id="178" idx="3"/>
          </p:cNvCxnSpPr>
          <p:nvPr/>
        </p:nvCxnSpPr>
        <p:spPr>
          <a:xfrm flipH="1" rot="10800000">
            <a:off x="1659250" y="1179363"/>
            <a:ext cx="7673100" cy="29100"/>
          </a:xfrm>
          <a:prstGeom prst="straightConnector1">
            <a:avLst/>
          </a:prstGeom>
          <a:noFill/>
          <a:ln cap="flat" cmpd="sng" w="28575">
            <a:solidFill>
              <a:srgbClr val="7F7F7F"/>
            </a:solidFill>
            <a:prstDash val="dash"/>
            <a:miter lim="80"/>
            <a:headEnd len="sm" w="sm" type="none"/>
            <a:tailEnd len="sm" w="sm" type="none"/>
          </a:ln>
        </p:spPr>
      </p:cxnSp>
      <p:sp>
        <p:nvSpPr>
          <p:cNvPr id="179" name="Google Shape;179;p10"/>
          <p:cNvSpPr/>
          <p:nvPr/>
        </p:nvSpPr>
        <p:spPr>
          <a:xfrm>
            <a:off x="1087000" y="3394513"/>
            <a:ext cx="1886100" cy="2805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0" name="Google Shape;180;p10"/>
          <p:cNvSpPr txBox="1"/>
          <p:nvPr/>
        </p:nvSpPr>
        <p:spPr>
          <a:xfrm>
            <a:off x="2393788" y="1565813"/>
            <a:ext cx="17844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Rabbits Game Residency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t/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Games Ground Festival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1" name="Google Shape;181;p10"/>
          <p:cNvSpPr txBox="1"/>
          <p:nvPr/>
        </p:nvSpPr>
        <p:spPr>
          <a:xfrm>
            <a:off x="2768476" y="803138"/>
            <a:ext cx="9126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950" lIns="62000" spcFirstLastPara="1" rIns="6200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6"/>
              <a:buFont typeface="Arial"/>
              <a:buNone/>
            </a:pPr>
            <a:r>
              <a:rPr b="0" i="0" lang="es-419" spc="0" sz="1356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Q4</a:t>
            </a:r>
            <a:r>
              <a:rPr b="0" i="0" lang="es-419" spc="0" sz="1356" u="none" cap="none" strike="noStrike">
                <a:solidFill>
                  <a:srgbClr val="F9316B"/>
                </a:solidFill>
                <a:latin typeface="Avenir"/>
                <a:ea typeface="Avenir"/>
                <a:cs typeface="Avenir"/>
                <a:sym typeface="Avenir"/>
              </a:rPr>
              <a:t> 2026</a:t>
            </a:r>
            <a:endParaRPr b="0" i="0" spc="0" sz="1356" u="none" cap="none" strike="noStrike">
              <a:solidFill>
                <a:srgbClr val="F9316B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2" name="Google Shape;182;p10"/>
          <p:cNvSpPr txBox="1"/>
          <p:nvPr/>
        </p:nvSpPr>
        <p:spPr>
          <a:xfrm>
            <a:off x="5121850" y="1568539"/>
            <a:ext cx="1467900" cy="7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In Game Tutorial</a:t>
            </a:r>
            <a:b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b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Demo ready to upload to Steam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3" name="Google Shape;183;p10"/>
          <p:cNvSpPr txBox="1"/>
          <p:nvPr/>
        </p:nvSpPr>
        <p:spPr>
          <a:xfrm>
            <a:off x="5365306" y="803138"/>
            <a:ext cx="9810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950" lIns="62000" spcFirstLastPara="1" rIns="6200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6"/>
              <a:buFont typeface="Arial"/>
              <a:buNone/>
            </a:pPr>
            <a:r>
              <a:rPr b="0" i="0" lang="es-419" spc="0" sz="1356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Q1</a:t>
            </a:r>
            <a:r>
              <a:rPr b="0" i="0" lang="es-419" spc="0" sz="1356" u="none" cap="none" strike="noStrike">
                <a:solidFill>
                  <a:srgbClr val="FBCBA4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0" i="0" lang="es-419" spc="0" sz="1356" u="none" cap="none" strike="noStrike">
                <a:solidFill>
                  <a:srgbClr val="97FF8D"/>
                </a:solidFill>
                <a:latin typeface="Avenir"/>
                <a:ea typeface="Avenir"/>
                <a:cs typeface="Avenir"/>
                <a:sym typeface="Avenir"/>
              </a:rPr>
              <a:t>2027</a:t>
            </a:r>
            <a:endParaRPr b="0" i="0" spc="0" sz="1356" u="none" cap="none" strike="noStrike">
              <a:solidFill>
                <a:srgbClr val="97FF8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4" name="Google Shape;184;p10"/>
          <p:cNvSpPr txBox="1"/>
          <p:nvPr/>
        </p:nvSpPr>
        <p:spPr>
          <a:xfrm>
            <a:off x="1689400" y="3444925"/>
            <a:ext cx="681300" cy="1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0" i="0" lang="es-419" spc="74" sz="1018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ALPHA</a:t>
            </a:r>
            <a:endParaRPr b="0" i="0" spc="74" sz="1018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5" name="Google Shape;185;p10"/>
          <p:cNvSpPr txBox="1"/>
          <p:nvPr/>
        </p:nvSpPr>
        <p:spPr>
          <a:xfrm>
            <a:off x="1296100" y="3770514"/>
            <a:ext cx="1467900" cy="7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Expand the rest of the planet, creatures and biomes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t/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Heavy playtesting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6" name="Google Shape;186;p10"/>
          <p:cNvSpPr txBox="1"/>
          <p:nvPr/>
        </p:nvSpPr>
        <p:spPr>
          <a:xfrm>
            <a:off x="4160400" y="3455673"/>
            <a:ext cx="8232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0" i="0" lang="es-419" spc="74" sz="1018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BETA</a:t>
            </a:r>
            <a:endParaRPr b="0" i="0" spc="74" sz="1018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7" name="Google Shape;187;p10"/>
          <p:cNvSpPr txBox="1"/>
          <p:nvPr/>
        </p:nvSpPr>
        <p:spPr>
          <a:xfrm>
            <a:off x="3838050" y="3791965"/>
            <a:ext cx="1467900" cy="8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Applying feedback from playtests</a:t>
            </a:r>
            <a:b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b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Balance and more testing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b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</a:b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Adding epilogue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8" name="Google Shape;188;p10"/>
          <p:cNvSpPr txBox="1"/>
          <p:nvPr/>
        </p:nvSpPr>
        <p:spPr>
          <a:xfrm>
            <a:off x="6581600" y="3455675"/>
            <a:ext cx="10647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0" i="0" lang="es-419" spc="74" sz="1018" u="none" cap="none" strike="noStrike">
                <a:solidFill>
                  <a:schemeClr val="accent4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rPr>
              <a:t>GOLD</a:t>
            </a:r>
            <a:endParaRPr b="0" i="0" spc="74" sz="1018" u="none" cap="none" strike="noStrike">
              <a:solidFill>
                <a:schemeClr val="accent4"/>
              </a:solidFill>
              <a:latin typeface="IBM Plex Sans SemiBold"/>
              <a:ea typeface="IBM Plex Sans SemiBold"/>
              <a:cs typeface="IBM Plex Sans SemiBold"/>
              <a:sym typeface="IBM Plex Sans SemiBold"/>
            </a:endParaRPr>
          </a:p>
        </p:txBody>
      </p:sp>
      <p:sp>
        <p:nvSpPr>
          <p:cNvPr id="189" name="Google Shape;189;p10"/>
          <p:cNvSpPr txBox="1"/>
          <p:nvPr/>
        </p:nvSpPr>
        <p:spPr>
          <a:xfrm>
            <a:off x="6379995" y="3770508"/>
            <a:ext cx="1467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Polishing every discipline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t/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2"/>
              <a:buFont typeface="Arial"/>
              <a:buNone/>
            </a:pPr>
            <a:r>
              <a:rPr b="0" i="0" lang="es-419" spc="0" sz="882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Publish the thing!</a:t>
            </a:r>
            <a:endParaRPr b="0" i="0" spc="0" sz="882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0" name="Google Shape;190;p10"/>
          <p:cNvSpPr txBox="1"/>
          <p:nvPr/>
        </p:nvSpPr>
        <p:spPr>
          <a:xfrm>
            <a:off x="1525456" y="3150738"/>
            <a:ext cx="10092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950" lIns="62000" spcFirstLastPara="1" rIns="6200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6"/>
              <a:buFont typeface="Arial"/>
              <a:buNone/>
            </a:pPr>
            <a:r>
              <a:rPr b="0" i="0" lang="es-419" spc="0" sz="1356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Q2</a:t>
            </a:r>
            <a:r>
              <a:rPr b="0" i="0" lang="es-419" spc="0" sz="1356" u="none" cap="none" strike="noStrike">
                <a:solidFill>
                  <a:srgbClr val="FBCBA4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0" i="0" lang="es-419" spc="0" sz="1356" u="none" cap="none" strike="noStrike">
                <a:solidFill>
                  <a:srgbClr val="97FF8D"/>
                </a:solidFill>
                <a:latin typeface="Avenir"/>
                <a:ea typeface="Avenir"/>
                <a:cs typeface="Avenir"/>
                <a:sym typeface="Avenir"/>
              </a:rPr>
              <a:t>2027</a:t>
            </a:r>
            <a:endParaRPr b="0" i="0" spc="0" sz="1356" u="none" cap="none" strike="noStrike">
              <a:solidFill>
                <a:srgbClr val="97FF8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1" name="Google Shape;191;p10"/>
          <p:cNvSpPr txBox="1"/>
          <p:nvPr/>
        </p:nvSpPr>
        <p:spPr>
          <a:xfrm>
            <a:off x="4039657" y="3150725"/>
            <a:ext cx="10647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950" lIns="62000" spcFirstLastPara="1" rIns="6200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6"/>
              <a:buFont typeface="Arial"/>
              <a:buNone/>
            </a:pPr>
            <a:r>
              <a:rPr b="0" i="0" lang="es-419" spc="0" sz="1356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Q3</a:t>
            </a:r>
            <a:r>
              <a:rPr b="0" i="0" lang="es-419" spc="0" sz="1356" u="none" cap="none" strike="noStrike">
                <a:solidFill>
                  <a:srgbClr val="FBCBA4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0" i="0" lang="es-419" spc="0" sz="1356" u="none" cap="none" strike="noStrike">
                <a:solidFill>
                  <a:srgbClr val="97FF8D"/>
                </a:solidFill>
                <a:latin typeface="Avenir"/>
                <a:ea typeface="Avenir"/>
                <a:cs typeface="Avenir"/>
                <a:sym typeface="Avenir"/>
              </a:rPr>
              <a:t>2027</a:t>
            </a:r>
            <a:endParaRPr b="0" i="0" spc="0" sz="1356" u="none" cap="none" strike="noStrike">
              <a:solidFill>
                <a:srgbClr val="97FF8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2" name="Google Shape;192;p10"/>
          <p:cNvSpPr txBox="1"/>
          <p:nvPr/>
        </p:nvSpPr>
        <p:spPr>
          <a:xfrm>
            <a:off x="6525959" y="3150738"/>
            <a:ext cx="11760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950" lIns="62000" spcFirstLastPara="1" rIns="62000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6"/>
              <a:buFont typeface="Arial"/>
              <a:buNone/>
            </a:pPr>
            <a:r>
              <a:rPr b="0" i="0" lang="es-419" spc="0" sz="1356" u="none" cap="none" strike="noStrik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Q4</a:t>
            </a:r>
            <a:r>
              <a:rPr b="0" i="0" lang="es-419" spc="0" sz="1356" u="none" cap="none" strike="noStrike">
                <a:solidFill>
                  <a:srgbClr val="FBCBA4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r>
              <a:rPr b="0" i="0" lang="es-419" spc="0" sz="1356" u="none" cap="none" strike="noStrike">
                <a:solidFill>
                  <a:srgbClr val="97FF8D"/>
                </a:solidFill>
                <a:latin typeface="Avenir"/>
                <a:ea typeface="Avenir"/>
                <a:cs typeface="Avenir"/>
                <a:sym typeface="Avenir"/>
              </a:rPr>
              <a:t>2027</a:t>
            </a:r>
            <a:endParaRPr b="0" i="0" spc="0" sz="1356" u="none" cap="none" strike="noStrike">
              <a:solidFill>
                <a:srgbClr val="97FF8D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93" name="Google Shape;193;p10"/>
          <p:cNvSpPr/>
          <p:nvPr/>
        </p:nvSpPr>
        <p:spPr>
          <a:xfrm>
            <a:off x="1330650" y="2926988"/>
            <a:ext cx="6482700" cy="48300"/>
          </a:xfrm>
          <a:prstGeom prst="roundRect">
            <a:avLst>
              <a:gd fmla="val 16667" name="adj"/>
            </a:avLst>
          </a:prstGeom>
          <a:solidFill>
            <a:srgbClr val="97FF8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10"/>
          <p:cNvSpPr txBox="1"/>
          <p:nvPr/>
        </p:nvSpPr>
        <p:spPr>
          <a:xfrm>
            <a:off x="3200260" y="2635925"/>
            <a:ext cx="2743500" cy="2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18"/>
              <a:buFont typeface="Arial"/>
              <a:buNone/>
            </a:pPr>
            <a:r>
              <a:rPr b="0" i="0" lang="es-419" spc="74" sz="1218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PUBLISHER’s INVESTMENT</a:t>
            </a:r>
            <a:endParaRPr b="0" i="0" spc="74" sz="1218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5" name="Google Shape;195;p10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96" name="Google Shape;196;p10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97" name="Google Shape;197;p10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98" name="Google Shape;198;p10"/>
          <p:cNvSpPr txBox="1"/>
          <p:nvPr/>
        </p:nvSpPr>
        <p:spPr>
          <a:xfrm>
            <a:off x="6878500" y="192030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199" name="Google Shape;199;p10"/>
          <p:cNvSpPr txBox="1"/>
          <p:nvPr/>
        </p:nvSpPr>
        <p:spPr>
          <a:xfrm>
            <a:off x="2934450" y="120925"/>
            <a:ext cx="32751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CURRENT TIMELINE</a:t>
            </a:r>
            <a:endParaRPr b="0" i="0" spc="0" sz="1708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00" name="Google Shape;200;p10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1" name="Google Shape;201;p10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8712850" y="3390863"/>
            <a:ext cx="1886100" cy="280500"/>
          </a:xfrm>
          <a:prstGeom prst="roundRect">
            <a:avLst>
              <a:gd fmla="val 0" name="adj"/>
            </a:avLst>
          </a:prstGeom>
          <a:solidFill>
            <a:srgbClr val="282828">
              <a:alpha val="47059"/>
            </a:srgbClr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8" name="Google Shape;178;p10"/>
          <p:cNvSpPr/>
          <p:nvPr/>
        </p:nvSpPr>
        <p:spPr>
          <a:xfrm>
            <a:off x="-226850" y="1068213"/>
            <a:ext cx="1886100" cy="280500"/>
          </a:xfrm>
          <a:prstGeom prst="roundRect">
            <a:avLst>
              <a:gd fmla="val 0" name="adj"/>
            </a:avLst>
          </a:prstGeom>
          <a:solidFill>
            <a:srgbClr val="282828">
              <a:alpha val="47059"/>
            </a:srgbClr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2" name="Google Shape;202;p10"/>
          <p:cNvSpPr/>
          <p:nvPr/>
        </p:nvSpPr>
        <p:spPr>
          <a:xfrm>
            <a:off x="4912762" y="1068213"/>
            <a:ext cx="1886100" cy="280500"/>
          </a:xfrm>
          <a:prstGeom prst="roundRect">
            <a:avLst>
              <a:gd fmla="val 0" name="adj"/>
            </a:avLst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3" name="Google Shape;203;p10"/>
          <p:cNvSpPr/>
          <p:nvPr/>
        </p:nvSpPr>
        <p:spPr>
          <a:xfrm>
            <a:off x="2342938" y="1070313"/>
            <a:ext cx="1886100" cy="280500"/>
          </a:xfrm>
          <a:prstGeom prst="roundRect">
            <a:avLst>
              <a:gd fmla="val 0" name="adj"/>
            </a:avLst>
          </a:prstGeom>
          <a:solidFill>
            <a:srgbClr val="141F24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4" name="Google Shape;204;p10"/>
          <p:cNvSpPr txBox="1"/>
          <p:nvPr/>
        </p:nvSpPr>
        <p:spPr>
          <a:xfrm>
            <a:off x="2490838" y="1133013"/>
            <a:ext cx="15903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0" i="0" lang="es-419" spc="74" sz="1018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CLOSED GAME LOOP</a:t>
            </a:r>
            <a:endParaRPr b="0" i="0" spc="74" sz="1018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05" name="Google Shape;205;p10"/>
          <p:cNvSpPr txBox="1"/>
          <p:nvPr/>
        </p:nvSpPr>
        <p:spPr>
          <a:xfrm>
            <a:off x="5190113" y="1133013"/>
            <a:ext cx="13314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33600" lIns="67225" spcFirstLastPara="1" rIns="67225" wrap="square" tIns="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18"/>
              <a:buFont typeface="Arial"/>
              <a:buNone/>
            </a:pPr>
            <a:r>
              <a:rPr b="0" i="0" lang="es-419" spc="74" sz="1018" u="none" cap="none" strike="noStrike">
                <a:solidFill>
                  <a:srgbClr val="FFFFFF"/>
                </a:solidFill>
                <a:latin typeface="IBM Plex Sans"/>
                <a:ea typeface="IBM Plex Sans"/>
                <a:cs typeface="IBM Plex Sans"/>
                <a:sym typeface="IBM Plex Sans"/>
              </a:rPr>
              <a:t>Demo Ready</a:t>
            </a:r>
            <a:endParaRPr b="0" i="0" spc="74" sz="1018" u="none" cap="none" strike="noStrike">
              <a:solidFill>
                <a:srgbClr val="FFFFFF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1"/>
          <p:cNvSpPr/>
          <p:nvPr/>
        </p:nvSpPr>
        <p:spPr>
          <a:xfrm>
            <a:off x="-72075" y="-43650"/>
            <a:ext cx="9273000" cy="5280600"/>
          </a:xfrm>
          <a:prstGeom prst="rect">
            <a:avLst/>
          </a:prstGeom>
          <a:solidFill>
            <a:srgbClr val="282828">
              <a:alpha val="4706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11"/>
          <p:cNvSpPr/>
          <p:nvPr/>
        </p:nvSpPr>
        <p:spPr>
          <a:xfrm>
            <a:off x="2504250" y="837450"/>
            <a:ext cx="4129500" cy="3846300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2" name="Google Shape;212;p11" title="2G5A2039.JPG"/>
          <p:cNvPicPr preferRelativeResize="0"/>
          <p:nvPr/>
        </p:nvPicPr>
        <p:blipFill rotWithShape="1">
          <a:blip r:embed="rId4">
            <a:alphaModFix/>
          </a:blip>
          <a:srcRect b="1859" l="16598" r="23910" t="14773"/>
          <a:stretch/>
        </p:blipFill>
        <p:spPr>
          <a:xfrm>
            <a:off x="2633412" y="947975"/>
            <a:ext cx="3877151" cy="362087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1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14" name="Google Shape;214;p11"/>
          <p:cNvSpPr txBox="1"/>
          <p:nvPr/>
        </p:nvSpPr>
        <p:spPr>
          <a:xfrm>
            <a:off x="7206391" y="1752474"/>
            <a:ext cx="15090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Tamara F. Luna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5" name="Google Shape;215;p11"/>
          <p:cNvSpPr txBox="1"/>
          <p:nvPr/>
        </p:nvSpPr>
        <p:spPr>
          <a:xfrm>
            <a:off x="7213543" y="2015048"/>
            <a:ext cx="1680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419" spc="0" sz="9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Environment / VFX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6" name="Google Shape;216;p11"/>
          <p:cNvSpPr txBox="1"/>
          <p:nvPr/>
        </p:nvSpPr>
        <p:spPr>
          <a:xfrm>
            <a:off x="7204689" y="2424949"/>
            <a:ext cx="10647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Adrián Bayardi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7" name="Google Shape;217;p11"/>
          <p:cNvSpPr txBox="1"/>
          <p:nvPr/>
        </p:nvSpPr>
        <p:spPr>
          <a:xfrm>
            <a:off x="7204688" y="2623064"/>
            <a:ext cx="1680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419" spc="0" sz="9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Programmer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8" name="Google Shape;218;p11"/>
          <p:cNvSpPr txBox="1"/>
          <p:nvPr/>
        </p:nvSpPr>
        <p:spPr>
          <a:xfrm>
            <a:off x="7206390" y="3154385"/>
            <a:ext cx="11076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Joaquín Tomé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19" name="Google Shape;219;p11"/>
          <p:cNvSpPr txBox="1"/>
          <p:nvPr/>
        </p:nvSpPr>
        <p:spPr>
          <a:xfrm>
            <a:off x="7206386" y="3352499"/>
            <a:ext cx="1680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419" spc="0" sz="9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Narrative Design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0" name="Google Shape;220;p11"/>
          <p:cNvSpPr/>
          <p:nvPr/>
        </p:nvSpPr>
        <p:spPr>
          <a:xfrm>
            <a:off x="163495" y="3155576"/>
            <a:ext cx="493800" cy="493800"/>
          </a:xfrm>
          <a:prstGeom prst="roundRect">
            <a:avLst>
              <a:gd fmla="val 8000" name="adj"/>
            </a:avLst>
          </a:prstGeom>
          <a:solidFill>
            <a:srgbClr val="1A2B31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1"/>
          <p:cNvSpPr txBox="1"/>
          <p:nvPr/>
        </p:nvSpPr>
        <p:spPr>
          <a:xfrm>
            <a:off x="163495" y="3279020"/>
            <a:ext cx="493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s-419" spc="0" sz="1000" u="none" cap="none" strike="noStrike">
                <a:solidFill>
                  <a:srgbClr val="68EBDC"/>
                </a:solidFill>
                <a:latin typeface="Arial"/>
                <a:ea typeface="Arial"/>
                <a:cs typeface="Arial"/>
                <a:sym typeface="Arial"/>
              </a:rPr>
              <a:t>ÁR</a:t>
            </a:r>
            <a:endParaRPr b="0" i="0" spc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1"/>
          <p:cNvSpPr txBox="1"/>
          <p:nvPr/>
        </p:nvSpPr>
        <p:spPr>
          <a:xfrm>
            <a:off x="760162" y="3245485"/>
            <a:ext cx="8784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Álvaro Riet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3" name="Google Shape;223;p11"/>
          <p:cNvSpPr txBox="1"/>
          <p:nvPr/>
        </p:nvSpPr>
        <p:spPr>
          <a:xfrm>
            <a:off x="760157" y="3443612"/>
            <a:ext cx="1680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419" spc="0" sz="9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Sound Design / Music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24" name="Google Shape;224;p11"/>
          <p:cNvPicPr preferRelativeResize="0"/>
          <p:nvPr/>
        </p:nvPicPr>
        <p:blipFill rotWithShape="1">
          <a:blip r:embed="rId5">
            <a:alphaModFix/>
          </a:blip>
          <a:srcRect b="26516" l="9341" r="28839" t="16115"/>
          <a:stretch/>
        </p:blipFill>
        <p:spPr>
          <a:xfrm>
            <a:off x="8326845" y="1644222"/>
            <a:ext cx="516300" cy="493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25" name="Google Shape;225;p11"/>
          <p:cNvPicPr preferRelativeResize="0"/>
          <p:nvPr/>
        </p:nvPicPr>
        <p:blipFill rotWithShape="1">
          <a:blip r:embed="rId6">
            <a:alphaModFix/>
          </a:blip>
          <a:srcRect b="23614" l="16981" r="19060" t="16268"/>
          <a:stretch/>
        </p:blipFill>
        <p:spPr>
          <a:xfrm>
            <a:off x="8325139" y="2318199"/>
            <a:ext cx="516300" cy="4938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26" name="Google Shape;226;p11"/>
          <p:cNvPicPr preferRelativeResize="0"/>
          <p:nvPr/>
        </p:nvPicPr>
        <p:blipFill rotWithShape="1">
          <a:blip r:embed="rId7">
            <a:alphaModFix/>
          </a:blip>
          <a:srcRect b="9237" l="14580" r="9281" t="17277"/>
          <a:stretch/>
        </p:blipFill>
        <p:spPr>
          <a:xfrm>
            <a:off x="8313989" y="3018699"/>
            <a:ext cx="532800" cy="51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27" name="Google Shape;227;p11"/>
          <p:cNvPicPr preferRelativeResize="0"/>
          <p:nvPr/>
        </p:nvPicPr>
        <p:blipFill rotWithShape="1">
          <a:blip r:embed="rId8">
            <a:alphaModFix/>
          </a:blip>
          <a:srcRect b="4576" l="6751" r="0" t="9247"/>
          <a:stretch/>
        </p:blipFill>
        <p:spPr>
          <a:xfrm>
            <a:off x="145492" y="3142473"/>
            <a:ext cx="556500" cy="51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28" name="Google Shape;228;p11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9" name="Google Shape;229;p11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30" name="Google Shape;230;p11"/>
          <p:cNvSpPr txBox="1"/>
          <p:nvPr/>
        </p:nvSpPr>
        <p:spPr>
          <a:xfrm>
            <a:off x="6878500" y="192030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31" name="Google Shape;231;p11"/>
          <p:cNvSpPr txBox="1"/>
          <p:nvPr/>
        </p:nvSpPr>
        <p:spPr>
          <a:xfrm>
            <a:off x="2934450" y="120925"/>
            <a:ext cx="32751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OUR TEAM</a:t>
            </a:r>
            <a:endParaRPr b="0" i="0" spc="0" sz="1708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32" name="Google Shape;232;p11"/>
          <p:cNvSpPr txBox="1"/>
          <p:nvPr/>
        </p:nvSpPr>
        <p:spPr>
          <a:xfrm>
            <a:off x="3025724" y="414025"/>
            <a:ext cx="2897700" cy="1998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MULTIDISCIPLINARY </a:t>
            </a:r>
            <a:r>
              <a:rPr b="0" i="0" lang="es-419" spc="0" sz="1100" u="none" cap="none" strike="noStrike">
                <a:solidFill>
                  <a:srgbClr val="97FF8D"/>
                </a:solidFill>
                <a:latin typeface="IBM Plex Sans"/>
                <a:ea typeface="IBM Plex Sans"/>
                <a:cs typeface="IBM Plex Sans"/>
                <a:sym typeface="IBM Plex Sans"/>
              </a:rPr>
              <a:t>TEAM</a:t>
            </a:r>
            <a:endParaRPr b="0" i="0" spc="0" sz="1300" u="none" cap="none" strike="noStrike">
              <a:solidFill>
                <a:srgbClr val="A3B0B8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4" name="Google Shape;234;p11"/>
          <p:cNvSpPr txBox="1"/>
          <p:nvPr/>
        </p:nvSpPr>
        <p:spPr>
          <a:xfrm>
            <a:off x="769228" y="1846158"/>
            <a:ext cx="17145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Juan Pedro Salvo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5" name="Google Shape;235;p11"/>
          <p:cNvSpPr txBox="1"/>
          <p:nvPr/>
        </p:nvSpPr>
        <p:spPr>
          <a:xfrm>
            <a:off x="769228" y="2044278"/>
            <a:ext cx="1680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419" spc="0" sz="9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Creative Director / Producer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6" name="Google Shape;236;p11"/>
          <p:cNvSpPr txBox="1"/>
          <p:nvPr/>
        </p:nvSpPr>
        <p:spPr>
          <a:xfrm>
            <a:off x="796914" y="2533435"/>
            <a:ext cx="992100" cy="1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s-419" spc="0" sz="11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Fede Debellis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37" name="Google Shape;237;p11"/>
          <p:cNvSpPr txBox="1"/>
          <p:nvPr/>
        </p:nvSpPr>
        <p:spPr>
          <a:xfrm>
            <a:off x="796911" y="2731566"/>
            <a:ext cx="1680300" cy="166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s-419" spc="0" sz="9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Game / Level Design</a:t>
            </a:r>
            <a:endParaRPr b="0" i="0" spc="0" sz="12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38" name="Google Shape;238;p11"/>
          <p:cNvPicPr preferRelativeResize="0"/>
          <p:nvPr/>
        </p:nvPicPr>
        <p:blipFill rotWithShape="1">
          <a:blip r:embed="rId9">
            <a:alphaModFix/>
          </a:blip>
          <a:srcRect b="11799" l="7395" r="7404" t="21880"/>
          <a:stretch/>
        </p:blipFill>
        <p:spPr>
          <a:xfrm>
            <a:off x="168879" y="2431533"/>
            <a:ext cx="556500" cy="51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239" name="Google Shape;239;p11"/>
          <p:cNvPicPr preferRelativeResize="0"/>
          <p:nvPr/>
        </p:nvPicPr>
        <p:blipFill rotWithShape="1">
          <a:blip r:embed="rId10">
            <a:alphaModFix/>
          </a:blip>
          <a:srcRect b="25634" l="27522" r="17774" t="19487"/>
          <a:stretch/>
        </p:blipFill>
        <p:spPr>
          <a:xfrm>
            <a:off x="172554" y="1749971"/>
            <a:ext cx="516300" cy="490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240" name="Google Shape;240;p11"/>
          <p:cNvSpPr txBox="1"/>
          <p:nvPr/>
        </p:nvSpPr>
        <p:spPr>
          <a:xfrm>
            <a:off x="4231640" y="4775336"/>
            <a:ext cx="32385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Lunar Hunter team during the Coconat Rabbit event</a:t>
            </a:r>
            <a:endParaRPr b="0" i="0" spc="0" sz="1000" u="none" cap="none" strike="noStrike">
              <a:solidFill>
                <a:srgbClr val="A3B0B8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41" name="Google Shape;241;p11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90D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2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47" name="Google Shape;247;p12"/>
          <p:cNvSpPr/>
          <p:nvPr/>
        </p:nvSpPr>
        <p:spPr>
          <a:xfrm>
            <a:off x="377200" y="4855464"/>
            <a:ext cx="8387400" cy="8400"/>
          </a:xfrm>
          <a:prstGeom prst="rect">
            <a:avLst/>
          </a:prstGeom>
          <a:solidFill>
            <a:srgbClr val="34424A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2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49" name="Google Shape;249;p12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50" name="Google Shape;250;p12"/>
          <p:cNvSpPr txBox="1"/>
          <p:nvPr/>
        </p:nvSpPr>
        <p:spPr>
          <a:xfrm>
            <a:off x="6878500" y="192030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51" name="Google Shape;251;p12"/>
          <p:cNvSpPr txBox="1"/>
          <p:nvPr/>
        </p:nvSpPr>
        <p:spPr>
          <a:xfrm>
            <a:off x="2934450" y="120925"/>
            <a:ext cx="3275100" cy="2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15050" lIns="15050" spcFirstLastPara="1" rIns="15050" wrap="square" tIns="150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8"/>
              <a:buFont typeface="Arial"/>
              <a:buNone/>
            </a:pPr>
            <a:r>
              <a:rPr b="0" i="0" lang="es-419" spc="0" sz="1708" u="none" cap="none" strike="noStrike">
                <a:solidFill>
                  <a:srgbClr val="EFF3F4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OUR TEAM EXPERIENCE</a:t>
            </a:r>
            <a:endParaRPr b="0" i="0" spc="0" sz="1708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52" name="Google Shape;252;p12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53" name="Google Shape;253;p12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54" name="Google Shape;254;p12"/>
          <p:cNvSpPr/>
          <p:nvPr/>
        </p:nvSpPr>
        <p:spPr>
          <a:xfrm>
            <a:off x="377200" y="4855464"/>
            <a:ext cx="8387400" cy="8400"/>
          </a:xfrm>
          <a:prstGeom prst="rect">
            <a:avLst/>
          </a:prstGeom>
          <a:solidFill>
            <a:srgbClr val="34424A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12"/>
          <p:cNvPicPr preferRelativeResize="0"/>
          <p:nvPr/>
        </p:nvPicPr>
        <p:blipFill rotWithShape="1">
          <a:blip r:embed="rId3">
            <a:alphaModFix/>
          </a:blip>
          <a:srcRect b="31419" l="3519" r="45027" t="15659"/>
          <a:stretch/>
        </p:blipFill>
        <p:spPr>
          <a:xfrm>
            <a:off x="3993691" y="3925727"/>
            <a:ext cx="1563910" cy="752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90957" y="3996575"/>
            <a:ext cx="1078957" cy="691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559050" y="906512"/>
            <a:ext cx="1413901" cy="1413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2"/>
          <p:cNvPicPr preferRelativeResize="0"/>
          <p:nvPr/>
        </p:nvPicPr>
        <p:blipFill rotWithShape="1">
          <a:blip r:embed="rId6">
            <a:alphaModFix/>
          </a:blip>
          <a:srcRect b="14797" l="0" r="0" t="10167"/>
          <a:stretch/>
        </p:blipFill>
        <p:spPr>
          <a:xfrm>
            <a:off x="7103277" y="4060080"/>
            <a:ext cx="1211875" cy="42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16252" y="2491385"/>
            <a:ext cx="966403" cy="96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2"/>
          <p:cNvPicPr preferRelativeResize="0"/>
          <p:nvPr/>
        </p:nvPicPr>
        <p:blipFill rotWithShape="1">
          <a:blip r:embed="rId8">
            <a:alphaModFix/>
          </a:blip>
          <a:srcRect b="0" l="0" r="0" t="34080"/>
          <a:stretch/>
        </p:blipFill>
        <p:spPr>
          <a:xfrm>
            <a:off x="1284150" y="3545529"/>
            <a:ext cx="570080" cy="1249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2"/>
          <p:cNvPicPr preferRelativeResize="0"/>
          <p:nvPr/>
        </p:nvPicPr>
        <p:blipFill rotWithShape="1">
          <a:blip r:embed="rId9">
            <a:alphaModFix/>
          </a:blip>
          <a:srcRect b="31936" l="0" r="0" t="0"/>
          <a:stretch/>
        </p:blipFill>
        <p:spPr>
          <a:xfrm>
            <a:off x="1847497" y="3545531"/>
            <a:ext cx="570080" cy="1293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2">
            <a:hlinkClick r:id="rId10"/>
          </p:cNvPr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6559052" y="2609132"/>
            <a:ext cx="1563900" cy="730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3" name="Google Shape;263;p12"/>
          <p:cNvGrpSpPr/>
          <p:nvPr/>
        </p:nvGrpSpPr>
        <p:grpSpPr>
          <a:xfrm>
            <a:off x="2697443" y="2453689"/>
            <a:ext cx="2309128" cy="1041813"/>
            <a:chOff x="5535250" y="2168618"/>
            <a:chExt cx="1402276" cy="632667"/>
          </a:xfrm>
        </p:grpSpPr>
        <p:sp>
          <p:nvSpPr>
            <p:cNvPr id="264" name="Google Shape;264;p12"/>
            <p:cNvSpPr/>
            <p:nvPr/>
          </p:nvSpPr>
          <p:spPr>
            <a:xfrm>
              <a:off x="5608425" y="2266699"/>
              <a:ext cx="1254000" cy="470700"/>
            </a:xfrm>
            <a:prstGeom prst="roundRect">
              <a:avLst>
                <a:gd fmla="val 6235" name="adj"/>
              </a:avLst>
            </a:prstGeom>
            <a:solidFill>
              <a:srgbClr val="FFFFFF"/>
            </a:solidFill>
            <a:ln cap="flat" cmpd="sng" w="1567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50550" lIns="150550" spcFirstLastPara="1" rIns="150550" wrap="square" tIns="1505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5"/>
                <a:buFont typeface="Arial"/>
                <a:buNone/>
              </a:pPr>
              <a:r>
                <a:t/>
              </a:r>
              <a:endParaRPr b="0" i="0" spc="0" sz="2305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65" name="Google Shape;265;p12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5535250" y="2168618"/>
              <a:ext cx="1402276" cy="632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6" name="Google Shape;266;p12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2864164" y="3925732"/>
            <a:ext cx="682950" cy="682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12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400480" y="1197859"/>
            <a:ext cx="682954" cy="96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12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210465" y="995899"/>
            <a:ext cx="2167474" cy="12448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12"/>
          <p:cNvPicPr preferRelativeResize="0"/>
          <p:nvPr/>
        </p:nvPicPr>
        <p:blipFill rotWithShape="1">
          <a:blip r:embed="rId16">
            <a:alphaModFix/>
          </a:blip>
          <a:srcRect b="15850" l="0" r="0" t="22596"/>
          <a:stretch/>
        </p:blipFill>
        <p:spPr>
          <a:xfrm>
            <a:off x="638425" y="878396"/>
            <a:ext cx="2117438" cy="1303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2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1167884" y="1868569"/>
            <a:ext cx="1587972" cy="499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12"/>
          <p:cNvPicPr preferRelativeResize="0"/>
          <p:nvPr/>
        </p:nvPicPr>
        <p:blipFill rotWithShape="1">
          <a:blip r:embed="rId18">
            <a:alphaModFix/>
          </a:blip>
          <a:srcRect b="43591" l="11005" r="9938" t="-1931"/>
          <a:stretch/>
        </p:blipFill>
        <p:spPr>
          <a:xfrm>
            <a:off x="614825" y="2578450"/>
            <a:ext cx="1908726" cy="79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13" title="LH_gif_02 (1).gif"/>
          <p:cNvPicPr preferRelativeResize="0"/>
          <p:nvPr/>
        </p:nvPicPr>
        <p:blipFill rotWithShape="1">
          <a:blip r:embed="rId4">
            <a:alphaModFix/>
          </a:blip>
          <a:srcRect b="17750" l="15466" r="7164" t="0"/>
          <a:stretch/>
        </p:blipFill>
        <p:spPr>
          <a:xfrm>
            <a:off x="2817352" y="1342800"/>
            <a:ext cx="3519700" cy="37419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3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"/>
                <a:ea typeface="IBM Plex Sans"/>
                <a:cs typeface="IBM Plex Sans"/>
                <a:sym typeface="IBM Plex Sans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78" name="Google Shape;278;p13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79" name="Google Shape;279;p13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80" name="Google Shape;280;p13"/>
          <p:cNvSpPr txBox="1"/>
          <p:nvPr/>
        </p:nvSpPr>
        <p:spPr>
          <a:xfrm>
            <a:off x="6878500" y="192030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81" name="Google Shape;281;p13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82" name="Google Shape;282;p13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83" name="Google Shape;283;p13"/>
          <p:cNvSpPr txBox="1"/>
          <p:nvPr/>
        </p:nvSpPr>
        <p:spPr>
          <a:xfrm>
            <a:off x="3050550" y="122713"/>
            <a:ext cx="3042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419" spc="0" sz="1600" u="none" cap="none" strike="noStrike">
                <a:solidFill>
                  <a:srgbClr val="F9316B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WHAT WE ARE LOOKING FOR</a:t>
            </a:r>
            <a:endParaRPr b="0" i="0" spc="0" sz="1900" u="none" cap="none" strike="noStrike">
              <a:solidFill>
                <a:srgbClr val="F9316B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84" name="Google Shape;284;p13"/>
          <p:cNvSpPr txBox="1"/>
          <p:nvPr/>
        </p:nvSpPr>
        <p:spPr>
          <a:xfrm>
            <a:off x="1795106" y="832265"/>
            <a:ext cx="5624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Watch this project grow!</a:t>
            </a:r>
            <a:r>
              <a:rPr lang="es-419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  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We’re officially looking for a publisher to help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fund the next phase of development </a:t>
            </a:r>
            <a:endParaRPr sz="16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85" name="Google Shape;285;p13"/>
          <p:cNvSpPr txBox="1"/>
          <p:nvPr/>
        </p:nvSpPr>
        <p:spPr>
          <a:xfrm>
            <a:off x="462257" y="2055474"/>
            <a:ext cx="8229900" cy="2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500">
                <a:solidFill>
                  <a:srgbClr val="97FF8D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Come talk to us :)</a:t>
            </a:r>
            <a:endParaRPr sz="1500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Google Shape;290;p14" title="lunar_paintover_emma_320_big.png"/>
          <p:cNvPicPr preferRelativeResize="0"/>
          <p:nvPr/>
        </p:nvPicPr>
        <p:blipFill rotWithShape="1">
          <a:blip r:embed="rId3">
            <a:alphaModFix/>
          </a:blip>
          <a:srcRect b="7791" l="33364" r="0" t="20468"/>
          <a:stretch/>
        </p:blipFill>
        <p:spPr>
          <a:xfrm>
            <a:off x="0" y="0"/>
            <a:ext cx="9144001" cy="5541626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14"/>
          <p:cNvSpPr/>
          <p:nvPr/>
        </p:nvSpPr>
        <p:spPr>
          <a:xfrm>
            <a:off x="4031300" y="1530275"/>
            <a:ext cx="4272300" cy="397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12181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4"/>
          <p:cNvSpPr txBox="1"/>
          <p:nvPr/>
        </p:nvSpPr>
        <p:spPr>
          <a:xfrm>
            <a:off x="4648400" y="1569117"/>
            <a:ext cx="30381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s-419" spc="0" sz="1800" u="none" cap="none" strike="noStrike">
                <a:solidFill>
                  <a:schemeClr val="dk1"/>
                </a:solidFill>
                <a:uFill>
                  <a:noFill/>
                </a:uFill>
                <a:latin typeface="IBM Plex Sans Light"/>
                <a:ea typeface="IBM Plex Sans Light"/>
                <a:cs typeface="IBM Plex Sans Light"/>
                <a:sym typeface="IBM Plex Sans Ligh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lunarhunter</a:t>
            </a:r>
            <a:r>
              <a:rPr b="0" i="0" lang="es-419" spc="0" sz="1600" u="none" cap="none" strike="noStrike">
                <a:solidFill>
                  <a:schemeClr val="dk1"/>
                </a:solidFill>
                <a:uFill>
                  <a:noFill/>
                </a:uFill>
                <a:latin typeface="IBM Plex Sans Light"/>
                <a:ea typeface="IBM Plex Sans Light"/>
                <a:cs typeface="IBM Plex Sans Light"/>
                <a:sym typeface="IBM Plex Sans Light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.com</a:t>
            </a:r>
            <a:r>
              <a:rPr b="0" i="0" lang="es-419" spc="0" sz="1600" u="none" cap="none" strike="noStrike">
                <a:solidFill>
                  <a:srgbClr val="68EBDC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   </a:t>
            </a:r>
            <a:endParaRPr b="0" i="0" spc="0" sz="1600" u="none" cap="none" strike="noStrike">
              <a:solidFill>
                <a:srgbClr val="000000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293" name="Google Shape;293;p14"/>
          <p:cNvSpPr txBox="1"/>
          <p:nvPr/>
        </p:nvSpPr>
        <p:spPr>
          <a:xfrm>
            <a:off x="2910725" y="479575"/>
            <a:ext cx="6006900" cy="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es-419" spc="0" sz="6000" u="none" cap="none" strike="noStrike">
                <a:solidFill>
                  <a:srgbClr val="EFF3F4"/>
                </a:solidFill>
                <a:latin typeface="IBM Plex Sans"/>
                <a:ea typeface="IBM Plex Sans"/>
                <a:cs typeface="IBM Plex Sans"/>
                <a:sym typeface="IBM Plex Sans"/>
              </a:rPr>
              <a:t>LUNAR HUNTER</a:t>
            </a:r>
            <a:endParaRPr b="1" i="0" spc="0" sz="6000" u="none" cap="none" strike="noStrike">
              <a:solidFill>
                <a:srgbClr val="000000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4" name="Google Shape;294;p14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rgbClr val="A3B0B8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rgbClr val="000000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95" name="Google Shape;295;p14"/>
          <p:cNvSpPr/>
          <p:nvPr/>
        </p:nvSpPr>
        <p:spPr>
          <a:xfrm>
            <a:off x="373825" y="247686"/>
            <a:ext cx="2607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6" name="Google Shape;296;p14"/>
          <p:cNvSpPr txBox="1"/>
          <p:nvPr/>
        </p:nvSpPr>
        <p:spPr>
          <a:xfrm>
            <a:off x="699535" y="192024"/>
            <a:ext cx="15090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s-419" spc="0" sz="8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 HUNTER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97" name="Google Shape;297;p14"/>
          <p:cNvSpPr txBox="1"/>
          <p:nvPr/>
        </p:nvSpPr>
        <p:spPr>
          <a:xfrm>
            <a:off x="6878500" y="192030"/>
            <a:ext cx="1886100" cy="13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00" lIns="13700" spcFirstLastPara="1" rIns="13700" wrap="square" tIns="13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s-419" spc="0" sz="7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FLACO GAMES</a:t>
            </a:r>
            <a:endParaRPr b="0" i="0" spc="0" sz="1100" u="none" cap="none" strike="noStrike">
              <a:solidFill>
                <a:schemeClr val="dk1"/>
              </a:solidFill>
              <a:latin typeface="IBM Plex Sans Medium"/>
              <a:ea typeface="IBM Plex Sans Medium"/>
              <a:cs typeface="IBM Plex Sans Medium"/>
              <a:sym typeface="IBM Plex Sans Medium"/>
            </a:endParaRPr>
          </a:p>
        </p:txBody>
      </p:sp>
      <p:sp>
        <p:nvSpPr>
          <p:cNvPr id="298" name="Google Shape;298;p14"/>
          <p:cNvSpPr/>
          <p:nvPr/>
        </p:nvSpPr>
        <p:spPr>
          <a:xfrm>
            <a:off x="1832550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99" name="Google Shape;299;p14"/>
          <p:cNvSpPr/>
          <p:nvPr/>
        </p:nvSpPr>
        <p:spPr>
          <a:xfrm>
            <a:off x="6003075" y="247675"/>
            <a:ext cx="1331400" cy="24000"/>
          </a:xfrm>
          <a:prstGeom prst="rect">
            <a:avLst/>
          </a:prstGeom>
          <a:solidFill>
            <a:srgbClr val="F9316B"/>
          </a:solidFill>
          <a:ln>
            <a:noFill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rgbClr val="97FF8D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300" name="Google Shape;300;p14"/>
          <p:cNvSpPr/>
          <p:nvPr/>
        </p:nvSpPr>
        <p:spPr>
          <a:xfrm>
            <a:off x="4031300" y="2090900"/>
            <a:ext cx="4272300" cy="397800"/>
          </a:xfrm>
          <a:prstGeom prst="roundRect">
            <a:avLst>
              <a:gd fmla="val 0" name="adj"/>
            </a:avLst>
          </a:prstGeom>
          <a:gradFill>
            <a:gsLst>
              <a:gs pos="0">
                <a:srgbClr val="12181F"/>
              </a:gs>
              <a:gs pos="100000">
                <a:srgbClr val="FFFFFF">
                  <a:alpha val="0"/>
                </a:srgbClr>
              </a:gs>
            </a:gsLst>
            <a:lin ang="0" scaled="0"/>
          </a:gra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30001" rotWithShape="0" dir="5400000" dist="1725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pc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4"/>
          <p:cNvSpPr txBox="1"/>
          <p:nvPr/>
        </p:nvSpPr>
        <p:spPr>
          <a:xfrm>
            <a:off x="4667450" y="2074250"/>
            <a:ext cx="300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s-419" spc="0" sz="1600" u="none" cap="none" strike="noStrike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rPr>
              <a:t>lunarhunter@flacogames.com</a:t>
            </a:r>
            <a:endParaRPr b="0" i="0" spc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Dark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